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Economica"/>
      <p:regular r:id="rId17"/>
      <p:bold r:id="rId18"/>
      <p:italic r:id="rId19"/>
      <p:boldItalic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boldItalic.fntdata"/><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Economic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Economica-italic.fntdata"/><Relationship Id="rId6" Type="http://schemas.openxmlformats.org/officeDocument/2006/relationships/slide" Target="slides/slide1.xml"/><Relationship Id="rId18" Type="http://schemas.openxmlformats.org/officeDocument/2006/relationships/font" Target="fonts/Economic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illow.com/Research/Starbucks-Home-Value-Appreciation-8912/?Msclkid=3b24ad5ac71411ecae7313de6eee7aa5"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6b4f6c42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6b4f6c42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Clr>
                <a:schemeClr val="dk1"/>
              </a:buClr>
              <a:buSzPts val="1100"/>
              <a:buFont typeface="Arial"/>
              <a:buNone/>
            </a:pPr>
            <a:r>
              <a:rPr lang="en" sz="1200">
                <a:solidFill>
                  <a:schemeClr val="dk1"/>
                </a:solidFill>
              </a:rPr>
              <a:t>The graph above reflects how a home near a Starbucks has generally appreciated more than all homes.</a:t>
            </a:r>
            <a:endParaRPr sz="1200">
              <a:solidFill>
                <a:schemeClr val="dk1"/>
              </a:solidFill>
            </a:endParaRPr>
          </a:p>
          <a:p>
            <a:pPr indent="0" lvl="0" marL="457200" rtl="0" algn="l">
              <a:lnSpc>
                <a:spcPct val="200000"/>
              </a:lnSpc>
              <a:spcBef>
                <a:spcPts val="0"/>
              </a:spcBef>
              <a:spcAft>
                <a:spcPts val="0"/>
              </a:spcAft>
              <a:buClr>
                <a:schemeClr val="dk1"/>
              </a:buClr>
              <a:buSzPts val="1100"/>
              <a:buFont typeface="Arial"/>
              <a:buNone/>
            </a:pPr>
            <a:r>
              <a:rPr lang="en" sz="1200">
                <a:solidFill>
                  <a:schemeClr val="dk1"/>
                </a:solidFill>
              </a:rPr>
              <a:t>Some other signs your neighborhood is </a:t>
            </a:r>
            <a:r>
              <a:rPr lang="en" sz="1200">
                <a:solidFill>
                  <a:schemeClr val="dk1"/>
                </a:solidFill>
              </a:rPr>
              <a:t>gentrifying are:</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Increase in Uber or Lyft drivers.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Starbucks, coffee shops or specialty shops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Art galleries.</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Expensive vehicles</a:t>
            </a:r>
            <a:endParaRPr sz="1200">
              <a:solidFill>
                <a:schemeClr val="dk1"/>
              </a:solidFill>
            </a:endParaRPr>
          </a:p>
          <a:p>
            <a:pPr indent="0" lvl="0" marL="0" rtl="0" algn="l">
              <a:lnSpc>
                <a:spcPct val="200000"/>
              </a:lnSpc>
              <a:spcBef>
                <a:spcPts val="0"/>
              </a:spcBef>
              <a:spcAft>
                <a:spcPts val="0"/>
              </a:spcAft>
              <a:buNone/>
            </a:pPr>
            <a:r>
              <a:rPr lang="en" sz="1200">
                <a:solidFill>
                  <a:schemeClr val="dk1"/>
                </a:solidFill>
              </a:rPr>
              <a:t>So how would we do this?</a:t>
            </a:r>
            <a:endParaRPr sz="1200">
              <a:solidFill>
                <a:schemeClr val="dk1"/>
              </a:solidFill>
            </a:endParaRPr>
          </a:p>
          <a:p>
            <a:pPr indent="0" lvl="0" marL="0" rtl="0" algn="l">
              <a:lnSpc>
                <a:spcPct val="200000"/>
              </a:lnSpc>
              <a:spcBef>
                <a:spcPts val="0"/>
              </a:spcBef>
              <a:spcAft>
                <a:spcPts val="0"/>
              </a:spcAft>
              <a:buNone/>
            </a:pPr>
            <a:r>
              <a:rPr lang="en" sz="1200">
                <a:solidFill>
                  <a:schemeClr val="dk1"/>
                </a:solidFill>
              </a:rPr>
              <a:t>We would create a DAO (decentralized Autonomous Organization) with a token sale based on the valuation data gained.  The community will use this data to pick opportunity zones.  The voting system that will be set up to these communities to hold a larger voting power than those just financially invested.  We hope to build a future where the voting system can cover items such as which which opportunity zones to invest in, if the community prefers swim clubs or parks.  Basketball courts over tennis court and create a community that truly reflect the people that live there.</a:t>
            </a:r>
            <a:endParaRPr sz="1200">
              <a:solidFill>
                <a:schemeClr val="dk1"/>
              </a:solidFill>
            </a:endParaRPr>
          </a:p>
          <a:p>
            <a:pPr indent="0" lvl="0" marL="0" rtl="0" algn="l">
              <a:lnSpc>
                <a:spcPct val="200000"/>
              </a:lnSpc>
              <a:spcBef>
                <a:spcPts val="0"/>
              </a:spcBef>
              <a:spcAft>
                <a:spcPts val="0"/>
              </a:spcAft>
              <a:buNone/>
            </a:pPr>
            <a:r>
              <a:t/>
            </a:r>
            <a:endParaRPr sz="1200">
              <a:solidFill>
                <a:schemeClr val="dk1"/>
              </a:solidFill>
            </a:endParaRPr>
          </a:p>
          <a:p>
            <a:pPr indent="0" lvl="0" marL="0" rtl="0" algn="l">
              <a:lnSpc>
                <a:spcPct val="200000"/>
              </a:lnSpc>
              <a:spcBef>
                <a:spcPts val="0"/>
              </a:spcBef>
              <a:spcAft>
                <a:spcPts val="0"/>
              </a:spcAft>
              <a:buNone/>
            </a:pPr>
            <a:r>
              <a:t/>
            </a:r>
            <a:endParaRPr sz="1200">
              <a:solidFill>
                <a:schemeClr val="dk1"/>
              </a:solidFill>
            </a:endParaRPr>
          </a:p>
          <a:p>
            <a:pPr indent="0" lvl="0" marL="0" rtl="0" algn="l">
              <a:lnSpc>
                <a:spcPct val="200000"/>
              </a:lnSpc>
              <a:spcBef>
                <a:spcPts val="0"/>
              </a:spcBef>
              <a:spcAft>
                <a:spcPts val="0"/>
              </a:spcAft>
              <a:buNone/>
            </a:pPr>
            <a:r>
              <a:t/>
            </a:r>
            <a:endParaRPr sz="1200">
              <a:solidFill>
                <a:schemeClr val="dk1"/>
              </a:solidFill>
            </a:endParaRPr>
          </a:p>
          <a:p>
            <a:pPr indent="0" lvl="0" marL="0" rtl="0" algn="l">
              <a:lnSpc>
                <a:spcPct val="200000"/>
              </a:lnSpc>
              <a:spcBef>
                <a:spcPts val="0"/>
              </a:spcBef>
              <a:spcAft>
                <a:spcPts val="0"/>
              </a:spcAft>
              <a:buNone/>
            </a:pPr>
            <a:r>
              <a:t/>
            </a:r>
            <a:endParaRPr sz="1200">
              <a:solidFill>
                <a:schemeClr val="dk1"/>
              </a:solidFill>
            </a:endParaRPr>
          </a:p>
          <a:p>
            <a:pPr indent="0" lvl="0" marL="0" rtl="0" algn="l">
              <a:lnSpc>
                <a:spcPct val="200000"/>
              </a:lnSpc>
              <a:spcBef>
                <a:spcPts val="0"/>
              </a:spcBef>
              <a:spcAft>
                <a:spcPts val="0"/>
              </a:spcAft>
              <a:buNone/>
            </a:pPr>
            <a:r>
              <a:t/>
            </a:r>
            <a:endParaRPr sz="1200">
              <a:solidFill>
                <a:schemeClr val="dk1"/>
              </a:solidFill>
            </a:endParaRPr>
          </a:p>
          <a:p>
            <a:pPr indent="0" lvl="0" marL="457200" rtl="0" algn="l">
              <a:lnSpc>
                <a:spcPct val="200000"/>
              </a:lnSpc>
              <a:spcBef>
                <a:spcPts val="0"/>
              </a:spcBef>
              <a:spcAft>
                <a:spcPts val="0"/>
              </a:spcAft>
              <a:buClr>
                <a:schemeClr val="dk1"/>
              </a:buClr>
              <a:buSzPts val="1100"/>
              <a:buFont typeface="Arial"/>
              <a:buNone/>
            </a:pPr>
            <a:r>
              <a:rPr lang="en" sz="1200">
                <a:solidFill>
                  <a:schemeClr val="dk1"/>
                </a:solidFill>
              </a:rPr>
              <a:t>Anderson, Jamie. “Starbucks Home Value Appreciation.” </a:t>
            </a:r>
            <a:r>
              <a:rPr i="1" lang="en" sz="1200" u="sng">
                <a:solidFill>
                  <a:schemeClr val="hlink"/>
                </a:solidFill>
                <a:hlinkClick r:id="rId2"/>
              </a:rPr>
              <a:t>Https://Www.Zillow.Com/Research/Starbucks-Home-Value-Appreciation-8912/?Msclkid=3b24ad5ac71411ecae7313de6eee7aa5</a:t>
            </a:r>
            <a:r>
              <a:rPr i="1" lang="en" sz="1200">
                <a:solidFill>
                  <a:schemeClr val="dk1"/>
                </a:solidFill>
              </a:rPr>
              <a:t>, </a:t>
            </a:r>
            <a:r>
              <a:rPr lang="en" sz="1200">
                <a:solidFill>
                  <a:schemeClr val="dk1"/>
                </a:solidFill>
              </a:rPr>
              <a:t>13 Feb. 2015.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7e3575b3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7e3575b3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rPr>
              <a:t>So how would we do this?</a:t>
            </a:r>
            <a:endParaRPr sz="12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rPr>
              <a:t>We would create a DAO (decentralized Autonomous Organization) with a token sale based on the valuation data gained.  The community will use this data to pick opportunity zones.  The voting system that will be set up to these communities to hold a larger voting power than those just financially invested.  We hope to build a future where the voting system can cover items such as which which opportunity zones to invest in, if the community prefers swim clubs or parks.  Basketball courts over tennis court and create a community that truly reflect the people that live there.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7667f0b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7667f0b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 Census Bureau </a:t>
            </a:r>
            <a:r>
              <a:rPr lang="en"/>
              <a:t>releases</a:t>
            </a:r>
            <a:r>
              <a:rPr lang="en"/>
              <a:t> census-tract-level data for the entire U.S. classifying these towns as gentrified, gentrification zones and </a:t>
            </a:r>
            <a:r>
              <a:rPr lang="en"/>
              <a:t>opportunity</a:t>
            </a:r>
            <a:r>
              <a:rPr lang="en"/>
              <a:t> zones.   To invest in a gentrification zone or </a:t>
            </a:r>
            <a:r>
              <a:rPr lang="en"/>
              <a:t>opportunity</a:t>
            </a:r>
            <a:r>
              <a:rPr lang="en"/>
              <a:t> zone your town would have to be in the 40th </a:t>
            </a:r>
            <a:r>
              <a:rPr lang="en"/>
              <a:t>percentile for median home value and household income.  This data has drawn the attention of big real estate investors as a means of not having to pay capital gains tax.  Also, these zones are not part of federal revitalization programs so they hold no restrictions or government qualifications nor is there a limit of how much an investor can invest.  This in turn means there is no limit on the amount of capital gains deferred and forgiven.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770d94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770d94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Open Sans"/>
                <a:ea typeface="Open Sans"/>
                <a:cs typeface="Open Sans"/>
                <a:sym typeface="Open Sans"/>
              </a:rPr>
              <a:t>Five factors that are examined for an area to be susceptible to gentrification:</a:t>
            </a:r>
            <a:endParaRPr>
              <a:solidFill>
                <a:schemeClr val="dk1"/>
              </a:solidFill>
              <a:latin typeface="Open Sans"/>
              <a:ea typeface="Open Sans"/>
              <a:cs typeface="Open Sans"/>
              <a:sym typeface="Open Sans"/>
            </a:endParaRPr>
          </a:p>
          <a:p>
            <a:pPr indent="-298450" lvl="0" marL="457200" rtl="0" algn="l">
              <a:lnSpc>
                <a:spcPct val="115000"/>
              </a:lnSpc>
              <a:spcBef>
                <a:spcPts val="1200"/>
              </a:spcBef>
              <a:spcAft>
                <a:spcPts val="0"/>
              </a:spcAft>
              <a:buClr>
                <a:schemeClr val="dk1"/>
              </a:buClr>
              <a:buSzPts val="1100"/>
              <a:buFont typeface="Open Sans"/>
              <a:buAutoNum type="arabicParenR"/>
            </a:pPr>
            <a:r>
              <a:rPr lang="en">
                <a:solidFill>
                  <a:schemeClr val="dk1"/>
                </a:solidFill>
                <a:latin typeface="Open Sans"/>
                <a:ea typeface="Open Sans"/>
                <a:cs typeface="Open Sans"/>
                <a:sym typeface="Open Sans"/>
              </a:rPr>
              <a:t>Which communities are most at risk from job displacement in the hospitality, retail, personal care, and service sectors.</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AutoNum type="arabicParenR"/>
            </a:pPr>
            <a:r>
              <a:rPr lang="en">
                <a:solidFill>
                  <a:schemeClr val="dk1"/>
                </a:solidFill>
                <a:latin typeface="Open Sans"/>
                <a:ea typeface="Open Sans"/>
                <a:cs typeface="Open Sans"/>
                <a:sym typeface="Open Sans"/>
              </a:rPr>
              <a:t>Which communities are at risk due to a disproportionate high percentage of residents not enrolled in Unemployment Insurance benefits</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AutoNum type="arabicParenR"/>
            </a:pPr>
            <a:r>
              <a:rPr lang="en">
                <a:solidFill>
                  <a:schemeClr val="dk1"/>
                </a:solidFill>
                <a:latin typeface="Open Sans"/>
                <a:ea typeface="Open Sans"/>
                <a:cs typeface="Open Sans"/>
                <a:sym typeface="Open Sans"/>
              </a:rPr>
              <a:t>Which communities have high numbers of renter households that are experiencing extreme financial hardships</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AutoNum type="arabicParenR"/>
            </a:pPr>
            <a:r>
              <a:rPr lang="en">
                <a:solidFill>
                  <a:schemeClr val="dk1"/>
                </a:solidFill>
                <a:latin typeface="Open Sans"/>
                <a:ea typeface="Open Sans"/>
                <a:cs typeface="Open Sans"/>
                <a:sym typeface="Open Sans"/>
              </a:rPr>
              <a:t>Which communities are most burdened by shelter-in-place mandates</a:t>
            </a:r>
            <a:endParaRPr>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Open Sans"/>
              <a:buAutoNum type="arabicParenR"/>
            </a:pPr>
            <a:r>
              <a:rPr lang="en">
                <a:solidFill>
                  <a:schemeClr val="dk1"/>
                </a:solidFill>
                <a:latin typeface="Open Sans"/>
                <a:ea typeface="Open Sans"/>
                <a:cs typeface="Open Sans"/>
                <a:sym typeface="Open Sans"/>
              </a:rPr>
              <a:t>Which communities are likely to be unrepresented in the census due to low response rates</a:t>
            </a:r>
            <a:endParaRPr>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770d946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770d946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In 2018 </a:t>
            </a:r>
            <a:r>
              <a:rPr lang="en">
                <a:latin typeface="Open Sans"/>
                <a:ea typeface="Open Sans"/>
                <a:cs typeface="Open Sans"/>
                <a:sym typeface="Open Sans"/>
              </a:rPr>
              <a:t>Los Angeles exhibited the highest rates of gentrification, with 10% of areas classified as At Risk of Gentrification, Early/Ongoing Gentrification, or Advanced Gentrification. In addition, 5% of areas were not gentrifying but experienced Ongoing Displacement of Low-Income Households. </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Nearly half of all Atlanta neighborhoods experienced a rapid increase in housing costs between 2000 and 2017. 22% of lower-income neighborhoods in Atlanta were at risk of gentrification in 2017, and 7% were undergoing displacement of low-income households without gentrification.</a:t>
            </a:r>
            <a:endParaRPr>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en">
                <a:latin typeface="Open Sans"/>
                <a:ea typeface="Open Sans"/>
                <a:cs typeface="Open Sans"/>
                <a:sym typeface="Open Sans"/>
              </a:rPr>
              <a:t>Almost 8% of low-income households in the metro region are living in moderate to high income neighborhoods that are experiencing advanced stages or super gentrification.</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83b0ac8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83b0ac8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7e3575b3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7e3575b3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7e3575b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7e3575b3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83840b7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83840b7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course of the project, we relied on the Attom website  for some information as well but unfortunately it was giving back several different errors.  This site would have been very beneficial in providing us with information such as Sales History and details, Point of interest in regards to location, </a:t>
            </a:r>
            <a:r>
              <a:rPr lang="en"/>
              <a:t>Assessment detail and their advance valuation model.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83840b7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83840b7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data, the community will be armed with the same data that real estate invest companies use to </a:t>
            </a:r>
            <a:r>
              <a:rPr lang="en"/>
              <a:t>gentrify</a:t>
            </a:r>
            <a:r>
              <a:rPr lang="en"/>
              <a:t> cities.   This gives the community a financial estimate as to what it would cost </a:t>
            </a:r>
            <a:r>
              <a:rPr lang="en"/>
              <a:t>redevelop their community.  The hope is to get a real pulse of each community.  The more the communities are involved the more they get out of the redevelopment process.  From a financial standpoint the community will reap the benefits of homes sold.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923650" y="1154000"/>
            <a:ext cx="3296700" cy="1574700"/>
          </a:xfrm>
          <a:prstGeom prst="rect">
            <a:avLst/>
          </a:prstGeom>
        </p:spPr>
        <p:txBody>
          <a:bodyPr anchorCtr="0" anchor="ctr" bIns="91425" lIns="91425" spcFirstLastPara="1" rIns="91425" wrap="square" tIns="91425">
            <a:normAutofit fontScale="90000"/>
          </a:bodyPr>
          <a:lstStyle/>
          <a:p>
            <a:pPr indent="0" lvl="0" marL="0" rtl="0" algn="l">
              <a:lnSpc>
                <a:spcPct val="135714"/>
              </a:lnSpc>
              <a:spcBef>
                <a:spcPts val="0"/>
              </a:spcBef>
              <a:spcAft>
                <a:spcPts val="0"/>
              </a:spcAft>
              <a:buNone/>
            </a:pPr>
            <a:r>
              <a:t/>
            </a:r>
            <a:endParaRPr b="1" sz="1250">
              <a:latin typeface="Times New Roman"/>
              <a:ea typeface="Times New Roman"/>
              <a:cs typeface="Times New Roman"/>
              <a:sym typeface="Times New Roman"/>
            </a:endParaRPr>
          </a:p>
          <a:p>
            <a:pPr indent="0" lvl="0" marL="0" rtl="0" algn="ctr">
              <a:lnSpc>
                <a:spcPct val="135714"/>
              </a:lnSpc>
              <a:spcBef>
                <a:spcPts val="0"/>
              </a:spcBef>
              <a:spcAft>
                <a:spcPts val="0"/>
              </a:spcAft>
              <a:buNone/>
            </a:pPr>
            <a:r>
              <a:rPr b="1" lang="en" sz="4266">
                <a:latin typeface="Times New Roman"/>
                <a:ea typeface="Times New Roman"/>
                <a:cs typeface="Times New Roman"/>
                <a:sym typeface="Times New Roman"/>
              </a:rPr>
              <a:t>  Redefine Gentrification  </a:t>
            </a:r>
            <a:endParaRPr sz="4266"/>
          </a:p>
        </p:txBody>
      </p:sp>
      <p:sp>
        <p:nvSpPr>
          <p:cNvPr id="63" name="Google Shape;63;p13"/>
          <p:cNvSpPr txBox="1"/>
          <p:nvPr>
            <p:ph idx="1" type="subTitle"/>
          </p:nvPr>
        </p:nvSpPr>
        <p:spPr>
          <a:xfrm>
            <a:off x="3044700" y="2918746"/>
            <a:ext cx="3054600" cy="1257600"/>
          </a:xfrm>
          <a:prstGeom prst="rect">
            <a:avLst/>
          </a:prstGeom>
        </p:spPr>
        <p:txBody>
          <a:bodyPr anchorCtr="0" anchor="t" bIns="91425" lIns="91425" spcFirstLastPara="1" rIns="91425" wrap="square" tIns="91425">
            <a:noAutofit/>
          </a:bodyPr>
          <a:lstStyle/>
          <a:p>
            <a:pPr indent="0" lvl="0" marL="0" rtl="0" algn="ctr">
              <a:lnSpc>
                <a:spcPct val="125714"/>
              </a:lnSpc>
              <a:spcBef>
                <a:spcPts val="0"/>
              </a:spcBef>
              <a:spcAft>
                <a:spcPts val="0"/>
              </a:spcAft>
              <a:buNone/>
            </a:pPr>
            <a:r>
              <a:rPr lang="en" sz="1250">
                <a:solidFill>
                  <a:schemeClr val="dk1"/>
                </a:solidFill>
                <a:latin typeface="Times New Roman"/>
                <a:ea typeface="Times New Roman"/>
                <a:cs typeface="Times New Roman"/>
                <a:sym typeface="Times New Roman"/>
              </a:rPr>
              <a:t>Team 5: </a:t>
            </a:r>
            <a:endParaRPr sz="1250">
              <a:solidFill>
                <a:schemeClr val="dk1"/>
              </a:solidFill>
              <a:latin typeface="Times New Roman"/>
              <a:ea typeface="Times New Roman"/>
              <a:cs typeface="Times New Roman"/>
              <a:sym typeface="Times New Roman"/>
            </a:endParaRPr>
          </a:p>
          <a:p>
            <a:pPr indent="0" lvl="0" marL="0" rtl="0" algn="ctr">
              <a:lnSpc>
                <a:spcPct val="125714"/>
              </a:lnSpc>
              <a:spcBef>
                <a:spcPts val="0"/>
              </a:spcBef>
              <a:spcAft>
                <a:spcPts val="0"/>
              </a:spcAft>
              <a:buNone/>
            </a:pPr>
            <a:r>
              <a:rPr lang="en" sz="1250">
                <a:solidFill>
                  <a:schemeClr val="dk1"/>
                </a:solidFill>
                <a:latin typeface="Times New Roman"/>
                <a:ea typeface="Times New Roman"/>
                <a:cs typeface="Times New Roman"/>
                <a:sym typeface="Times New Roman"/>
              </a:rPr>
              <a:t>Brian Chang </a:t>
            </a:r>
            <a:endParaRPr sz="1250">
              <a:solidFill>
                <a:schemeClr val="dk1"/>
              </a:solidFill>
              <a:latin typeface="Times New Roman"/>
              <a:ea typeface="Times New Roman"/>
              <a:cs typeface="Times New Roman"/>
              <a:sym typeface="Times New Roman"/>
            </a:endParaRPr>
          </a:p>
          <a:p>
            <a:pPr indent="0" lvl="0" marL="0" rtl="0" algn="ctr">
              <a:lnSpc>
                <a:spcPct val="125714"/>
              </a:lnSpc>
              <a:spcBef>
                <a:spcPts val="0"/>
              </a:spcBef>
              <a:spcAft>
                <a:spcPts val="0"/>
              </a:spcAft>
              <a:buNone/>
            </a:pPr>
            <a:r>
              <a:rPr lang="en" sz="1250">
                <a:solidFill>
                  <a:schemeClr val="dk1"/>
                </a:solidFill>
                <a:latin typeface="Times New Roman"/>
                <a:ea typeface="Times New Roman"/>
                <a:cs typeface="Times New Roman"/>
                <a:sym typeface="Times New Roman"/>
              </a:rPr>
              <a:t>Prakruti Gohel </a:t>
            </a:r>
            <a:endParaRPr sz="1250">
              <a:solidFill>
                <a:schemeClr val="dk1"/>
              </a:solidFill>
              <a:latin typeface="Times New Roman"/>
              <a:ea typeface="Times New Roman"/>
              <a:cs typeface="Times New Roman"/>
              <a:sym typeface="Times New Roman"/>
            </a:endParaRPr>
          </a:p>
          <a:p>
            <a:pPr indent="0" lvl="0" marL="0" rtl="0" algn="ctr">
              <a:lnSpc>
                <a:spcPct val="125714"/>
              </a:lnSpc>
              <a:spcBef>
                <a:spcPts val="0"/>
              </a:spcBef>
              <a:spcAft>
                <a:spcPts val="0"/>
              </a:spcAft>
              <a:buClr>
                <a:schemeClr val="dk1"/>
              </a:buClr>
              <a:buSzPts val="1100"/>
              <a:buFont typeface="Arial"/>
              <a:buNone/>
            </a:pPr>
            <a:r>
              <a:rPr lang="en" sz="1250">
                <a:solidFill>
                  <a:schemeClr val="dk1"/>
                </a:solidFill>
                <a:latin typeface="Times New Roman"/>
                <a:ea typeface="Times New Roman"/>
                <a:cs typeface="Times New Roman"/>
                <a:sym typeface="Times New Roman"/>
              </a:rPr>
              <a:t>Hector Fonseca</a:t>
            </a:r>
            <a:endParaRPr sz="1250">
              <a:solidFill>
                <a:schemeClr val="dk1"/>
              </a:solidFill>
              <a:latin typeface="Times New Roman"/>
              <a:ea typeface="Times New Roman"/>
              <a:cs typeface="Times New Roman"/>
              <a:sym typeface="Times New Roman"/>
            </a:endParaRPr>
          </a:p>
          <a:p>
            <a:pPr indent="0" lvl="0" marL="0" rtl="0" algn="ctr">
              <a:lnSpc>
                <a:spcPct val="90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086150" y="1502875"/>
            <a:ext cx="2795126" cy="1745644"/>
          </a:xfrm>
          <a:prstGeom prst="rect">
            <a:avLst/>
          </a:prstGeom>
          <a:noFill/>
          <a:ln>
            <a:noFill/>
          </a:ln>
        </p:spPr>
      </p:pic>
      <p:pic>
        <p:nvPicPr>
          <p:cNvPr id="121" name="Google Shape;121;p22"/>
          <p:cNvPicPr preferRelativeResize="0"/>
          <p:nvPr/>
        </p:nvPicPr>
        <p:blipFill>
          <a:blip r:embed="rId4">
            <a:alphaModFix/>
          </a:blip>
          <a:stretch>
            <a:fillRect/>
          </a:stretch>
        </p:blipFill>
        <p:spPr>
          <a:xfrm>
            <a:off x="4572000" y="1502876"/>
            <a:ext cx="2795150" cy="1745649"/>
          </a:xfrm>
          <a:prstGeom prst="rect">
            <a:avLst/>
          </a:prstGeom>
          <a:noFill/>
          <a:ln>
            <a:noFill/>
          </a:ln>
        </p:spPr>
      </p:pic>
      <p:pic>
        <p:nvPicPr>
          <p:cNvPr id="122" name="Google Shape;122;p22"/>
          <p:cNvPicPr preferRelativeResize="0"/>
          <p:nvPr/>
        </p:nvPicPr>
        <p:blipFill>
          <a:blip r:embed="rId5">
            <a:alphaModFix/>
          </a:blip>
          <a:stretch>
            <a:fillRect/>
          </a:stretch>
        </p:blipFill>
        <p:spPr>
          <a:xfrm>
            <a:off x="0" y="3248525"/>
            <a:ext cx="3034250" cy="1894975"/>
          </a:xfrm>
          <a:prstGeom prst="rect">
            <a:avLst/>
          </a:prstGeom>
          <a:noFill/>
          <a:ln>
            <a:noFill/>
          </a:ln>
        </p:spPr>
      </p:pic>
      <p:pic>
        <p:nvPicPr>
          <p:cNvPr id="123" name="Google Shape;123;p22"/>
          <p:cNvPicPr preferRelativeResize="0"/>
          <p:nvPr/>
        </p:nvPicPr>
        <p:blipFill>
          <a:blip r:embed="rId6">
            <a:alphaModFix/>
          </a:blip>
          <a:stretch>
            <a:fillRect/>
          </a:stretch>
        </p:blipFill>
        <p:spPr>
          <a:xfrm>
            <a:off x="6109750" y="3248527"/>
            <a:ext cx="3034250" cy="1894972"/>
          </a:xfrm>
          <a:prstGeom prst="rect">
            <a:avLst/>
          </a:prstGeom>
          <a:noFill/>
          <a:ln>
            <a:noFill/>
          </a:ln>
        </p:spPr>
      </p:pic>
      <p:pic>
        <p:nvPicPr>
          <p:cNvPr id="124" name="Google Shape;124;p22"/>
          <p:cNvPicPr preferRelativeResize="0"/>
          <p:nvPr/>
        </p:nvPicPr>
        <p:blipFill>
          <a:blip r:embed="rId7">
            <a:alphaModFix/>
          </a:blip>
          <a:stretch>
            <a:fillRect/>
          </a:stretch>
        </p:blipFill>
        <p:spPr>
          <a:xfrm>
            <a:off x="3105200" y="3248536"/>
            <a:ext cx="3034250" cy="1894965"/>
          </a:xfrm>
          <a:prstGeom prst="rect">
            <a:avLst/>
          </a:prstGeom>
          <a:noFill/>
          <a:ln>
            <a:noFill/>
          </a:ln>
        </p:spPr>
      </p:pic>
      <p:sp>
        <p:nvSpPr>
          <p:cNvPr id="125" name="Google Shape;125;p22"/>
          <p:cNvSpPr txBox="1"/>
          <p:nvPr/>
        </p:nvSpPr>
        <p:spPr>
          <a:xfrm>
            <a:off x="578750" y="149350"/>
            <a:ext cx="8065200" cy="13560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Clr>
                <a:schemeClr val="dk1"/>
              </a:buClr>
              <a:buSzPts val="1100"/>
              <a:buFont typeface="Arial"/>
              <a:buNone/>
            </a:pPr>
            <a:r>
              <a:rPr b="1" lang="en" sz="2100">
                <a:solidFill>
                  <a:srgbClr val="333333"/>
                </a:solidFill>
                <a:highlight>
                  <a:srgbClr val="FFFFFF"/>
                </a:highlight>
                <a:latin typeface="Times New Roman"/>
                <a:ea typeface="Times New Roman"/>
                <a:cs typeface="Times New Roman"/>
                <a:sym typeface="Times New Roman"/>
              </a:rPr>
              <a:t>Starbucks: Inspiring and Nurturing the Human Spirit… by Caffeinating Home Values</a:t>
            </a:r>
            <a:endParaRPr b="1" sz="2100">
              <a:solidFill>
                <a:srgbClr val="333333"/>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idx="1" type="body"/>
          </p:nvPr>
        </p:nvSpPr>
        <p:spPr>
          <a:xfrm>
            <a:off x="311700" y="1225225"/>
            <a:ext cx="36189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A world without</a:t>
            </a:r>
            <a:endParaRPr b="1" sz="2100">
              <a:latin typeface="Times New Roman"/>
              <a:ea typeface="Times New Roman"/>
              <a:cs typeface="Times New Roman"/>
              <a:sym typeface="Times New Roman"/>
            </a:endParaRPr>
          </a:p>
          <a:p>
            <a:pPr indent="0" lvl="0" marL="0" rtl="0" algn="ctr">
              <a:spcBef>
                <a:spcPts val="1200"/>
              </a:spcBef>
              <a:spcAft>
                <a:spcPts val="0"/>
              </a:spcAft>
              <a:buNone/>
            </a:pPr>
            <a:r>
              <a:rPr b="1" lang="en" sz="2100">
                <a:latin typeface="Times New Roman"/>
                <a:ea typeface="Times New Roman"/>
                <a:cs typeface="Times New Roman"/>
                <a:sym typeface="Times New Roman"/>
              </a:rPr>
              <a:t>Gentrification!</a:t>
            </a:r>
            <a:endParaRPr b="1" sz="210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100">
                <a:latin typeface="Times New Roman"/>
                <a:ea typeface="Times New Roman"/>
                <a:cs typeface="Times New Roman"/>
                <a:sym typeface="Times New Roman"/>
              </a:rPr>
              <a:t>*Disclaimer - We </a:t>
            </a:r>
            <a:r>
              <a:rPr lang="en" sz="1100">
                <a:latin typeface="Times New Roman"/>
                <a:ea typeface="Times New Roman"/>
                <a:cs typeface="Times New Roman"/>
                <a:sym typeface="Times New Roman"/>
              </a:rPr>
              <a:t>understand that there are many circumstances that can lead to displacement or homelessness other than gentrification.</a:t>
            </a:r>
            <a:endParaRPr>
              <a:latin typeface="Times New Roman"/>
              <a:ea typeface="Times New Roman"/>
              <a:cs typeface="Times New Roman"/>
              <a:sym typeface="Times New Roman"/>
            </a:endParaRPr>
          </a:p>
        </p:txBody>
      </p:sp>
      <p:pic>
        <p:nvPicPr>
          <p:cNvPr id="131" name="Google Shape;131;p23"/>
          <p:cNvPicPr preferRelativeResize="0"/>
          <p:nvPr/>
        </p:nvPicPr>
        <p:blipFill>
          <a:blip r:embed="rId3">
            <a:alphaModFix/>
          </a:blip>
          <a:stretch>
            <a:fillRect/>
          </a:stretch>
        </p:blipFill>
        <p:spPr>
          <a:xfrm>
            <a:off x="3954250" y="941800"/>
            <a:ext cx="4251700" cy="3259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Definition of Gentrification</a:t>
            </a:r>
            <a:endParaRPr b="1" sz="2100">
              <a:latin typeface="Times New Roman"/>
              <a:ea typeface="Times New Roman"/>
              <a:cs typeface="Times New Roman"/>
              <a:sym typeface="Times New Roman"/>
            </a:endParaRPr>
          </a:p>
        </p:txBody>
      </p:sp>
      <p:sp>
        <p:nvSpPr>
          <p:cNvPr id="69" name="Google Shape;69;p14"/>
          <p:cNvSpPr txBox="1"/>
          <p:nvPr>
            <p:ph idx="1" type="body"/>
          </p:nvPr>
        </p:nvSpPr>
        <p:spPr>
          <a:xfrm>
            <a:off x="311700" y="1225225"/>
            <a:ext cx="85206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latin typeface="Times New Roman"/>
                <a:ea typeface="Times New Roman"/>
                <a:cs typeface="Times New Roman"/>
                <a:sym typeface="Times New Roman"/>
              </a:rPr>
              <a:t>A </a:t>
            </a:r>
            <a:r>
              <a:rPr lang="en">
                <a:latin typeface="Times New Roman"/>
                <a:ea typeface="Times New Roman"/>
                <a:cs typeface="Times New Roman"/>
                <a:sym typeface="Times New Roman"/>
              </a:rPr>
              <a:t>process in which a poor area (as of a city) experiences an influx of middle-class or wealthy people who renovate and rebuild homes and businesses and which often results in an increase in property values and the displacement of earlier, usually poorer residents</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507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Criteria Used to Evaluate </a:t>
            </a:r>
            <a:r>
              <a:rPr b="1" lang="en" sz="2100">
                <a:latin typeface="Times New Roman"/>
                <a:ea typeface="Times New Roman"/>
                <a:cs typeface="Times New Roman"/>
                <a:sym typeface="Times New Roman"/>
              </a:rPr>
              <a:t>Gentrification</a:t>
            </a:r>
            <a:endParaRPr b="1" sz="2100">
              <a:latin typeface="Times New Roman"/>
              <a:ea typeface="Times New Roman"/>
              <a:cs typeface="Times New Roman"/>
              <a:sym typeface="Times New Roman"/>
            </a:endParaRPr>
          </a:p>
        </p:txBody>
      </p:sp>
      <p:pic>
        <p:nvPicPr>
          <p:cNvPr id="75" name="Google Shape;75;p15"/>
          <p:cNvPicPr preferRelativeResize="0"/>
          <p:nvPr/>
        </p:nvPicPr>
        <p:blipFill>
          <a:blip r:embed="rId3">
            <a:alphaModFix/>
          </a:blip>
          <a:stretch>
            <a:fillRect/>
          </a:stretch>
        </p:blipFill>
        <p:spPr>
          <a:xfrm>
            <a:off x="2571538" y="823825"/>
            <a:ext cx="4000926" cy="4014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507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Types of Gentrification</a:t>
            </a:r>
            <a:endParaRPr b="1" sz="2100">
              <a:latin typeface="Times New Roman"/>
              <a:ea typeface="Times New Roman"/>
              <a:cs typeface="Times New Roman"/>
              <a:sym typeface="Times New Roman"/>
            </a:endParaRPr>
          </a:p>
        </p:txBody>
      </p:sp>
      <p:pic>
        <p:nvPicPr>
          <p:cNvPr id="81" name="Google Shape;81;p16"/>
          <p:cNvPicPr preferRelativeResize="0"/>
          <p:nvPr/>
        </p:nvPicPr>
        <p:blipFill>
          <a:blip r:embed="rId3">
            <a:alphaModFix/>
          </a:blip>
          <a:stretch>
            <a:fillRect/>
          </a:stretch>
        </p:blipFill>
        <p:spPr>
          <a:xfrm>
            <a:off x="3032825" y="706925"/>
            <a:ext cx="3078349" cy="4297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507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Sample </a:t>
            </a:r>
            <a:r>
              <a:rPr b="1" lang="en" sz="2100">
                <a:latin typeface="Times New Roman"/>
                <a:ea typeface="Times New Roman"/>
                <a:cs typeface="Times New Roman"/>
                <a:sym typeface="Times New Roman"/>
              </a:rPr>
              <a:t>Population of Given Cities</a:t>
            </a:r>
            <a:endParaRPr b="1" sz="2100">
              <a:latin typeface="Times New Roman"/>
              <a:ea typeface="Times New Roman"/>
              <a:cs typeface="Times New Roman"/>
              <a:sym typeface="Times New Roman"/>
            </a:endParaRPr>
          </a:p>
        </p:txBody>
      </p:sp>
      <p:pic>
        <p:nvPicPr>
          <p:cNvPr id="87" name="Google Shape;87;p17"/>
          <p:cNvPicPr preferRelativeResize="0"/>
          <p:nvPr/>
        </p:nvPicPr>
        <p:blipFill>
          <a:blip r:embed="rId3">
            <a:alphaModFix/>
          </a:blip>
          <a:stretch>
            <a:fillRect/>
          </a:stretch>
        </p:blipFill>
        <p:spPr>
          <a:xfrm>
            <a:off x="152400" y="1299625"/>
            <a:ext cx="8839199" cy="22923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437125" y="1621475"/>
            <a:ext cx="23883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2823501" y="1444593"/>
            <a:ext cx="24300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849050" y="0"/>
            <a:ext cx="7445900" cy="50454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28635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100">
                <a:latin typeface="Times New Roman"/>
                <a:ea typeface="Times New Roman"/>
                <a:cs typeface="Times New Roman"/>
                <a:sym typeface="Times New Roman"/>
              </a:rPr>
              <a:t>New York City</a:t>
            </a:r>
            <a:endParaRPr b="1" sz="2100">
              <a:latin typeface="Times New Roman"/>
              <a:ea typeface="Times New Roman"/>
              <a:cs typeface="Times New Roman"/>
              <a:sym typeface="Times New Roman"/>
            </a:endParaRPr>
          </a:p>
        </p:txBody>
      </p:sp>
      <p:sp>
        <p:nvSpPr>
          <p:cNvPr id="100" name="Google Shape;100;p19"/>
          <p:cNvSpPr txBox="1"/>
          <p:nvPr>
            <p:ph idx="1" type="body"/>
          </p:nvPr>
        </p:nvSpPr>
        <p:spPr>
          <a:xfrm>
            <a:off x="311700" y="1225225"/>
            <a:ext cx="3093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Gentrified areas of New York have seen dramatic increases in rent rates.</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Areas that are considered to be ‘Stable’ and ‘Ongoing’ </a:t>
            </a:r>
            <a:r>
              <a:rPr lang="en">
                <a:latin typeface="Times New Roman"/>
                <a:ea typeface="Times New Roman"/>
                <a:cs typeface="Times New Roman"/>
                <a:sym typeface="Times New Roman"/>
              </a:rPr>
              <a:t>Exclusion zones have seen the least amount of increases.</a:t>
            </a:r>
            <a:endParaRPr>
              <a:latin typeface="Times New Roman"/>
              <a:ea typeface="Times New Roman"/>
              <a:cs typeface="Times New Roman"/>
              <a:sym typeface="Times New Roman"/>
            </a:endParaRPr>
          </a:p>
        </p:txBody>
      </p:sp>
      <p:pic>
        <p:nvPicPr>
          <p:cNvPr id="101" name="Google Shape;101;p19"/>
          <p:cNvPicPr preferRelativeResize="0"/>
          <p:nvPr/>
        </p:nvPicPr>
        <p:blipFill>
          <a:blip r:embed="rId3">
            <a:alphaModFix/>
          </a:blip>
          <a:stretch>
            <a:fillRect/>
          </a:stretch>
        </p:blipFill>
        <p:spPr>
          <a:xfrm>
            <a:off x="3639850" y="315925"/>
            <a:ext cx="5192450" cy="4263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07" name="Google Shape;107;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0"/>
          <p:cNvPicPr preferRelativeResize="0"/>
          <p:nvPr/>
        </p:nvPicPr>
        <p:blipFill>
          <a:blip r:embed="rId3">
            <a:alphaModFix/>
          </a:blip>
          <a:stretch>
            <a:fillRect/>
          </a:stretch>
        </p:blipFill>
        <p:spPr>
          <a:xfrm>
            <a:off x="76275" y="119875"/>
            <a:ext cx="8991451" cy="4903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4" name="Google Shape;114;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0" y="54475"/>
            <a:ext cx="9197274" cy="5012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